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86" r:id="rId3"/>
    <p:sldMasterId id="2147483698" r:id="rId4"/>
  </p:sldMasterIdLst>
  <p:notesMasterIdLst>
    <p:notesMasterId r:id="rId30"/>
  </p:notesMasterIdLst>
  <p:sldIdLst>
    <p:sldId id="294" r:id="rId5"/>
    <p:sldId id="290" r:id="rId6"/>
    <p:sldId id="263" r:id="rId7"/>
    <p:sldId id="264" r:id="rId8"/>
    <p:sldId id="266" r:id="rId9"/>
    <p:sldId id="291" r:id="rId10"/>
    <p:sldId id="267" r:id="rId11"/>
    <p:sldId id="325" r:id="rId12"/>
    <p:sldId id="326" r:id="rId13"/>
    <p:sldId id="327" r:id="rId14"/>
    <p:sldId id="318" r:id="rId15"/>
    <p:sldId id="319" r:id="rId16"/>
    <p:sldId id="328" r:id="rId17"/>
    <p:sldId id="329" r:id="rId18"/>
    <p:sldId id="332" r:id="rId19"/>
    <p:sldId id="330" r:id="rId20"/>
    <p:sldId id="331" r:id="rId21"/>
    <p:sldId id="323" r:id="rId22"/>
    <p:sldId id="324" r:id="rId23"/>
    <p:sldId id="296" r:id="rId24"/>
    <p:sldId id="297" r:id="rId25"/>
    <p:sldId id="310" r:id="rId26"/>
    <p:sldId id="298" r:id="rId27"/>
    <p:sldId id="299" r:id="rId28"/>
    <p:sldId id="261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C92"/>
    <a:srgbClr val="190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1388" autoAdjust="0"/>
  </p:normalViewPr>
  <p:slideViewPr>
    <p:cSldViewPr>
      <p:cViewPr varScale="1">
        <p:scale>
          <a:sx n="63" d="100"/>
          <a:sy n="63" d="100"/>
        </p:scale>
        <p:origin x="136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2581A-965C-41F1-9E25-8C04C03FCED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A1C78-9288-4D5E-B0F3-1C9D62A6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5325"/>
            <a:ext cx="4554538" cy="34147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3400"/>
            <a:ext cx="5030787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547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67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376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953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726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38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404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06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5593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419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5325"/>
            <a:ext cx="4554538" cy="34147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3400"/>
            <a:ext cx="5030787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22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C51986-E096-4D2D-8AE9-93BDCB75FCA4}" type="slidenum">
              <a:rPr lang="en-US">
                <a:solidFill>
                  <a:srgbClr val="000000"/>
                </a:solidFill>
              </a:rPr>
              <a:pPr/>
              <a:t>25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45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491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25508-47F2-4AB0-8024-C08596298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8184C-B07B-4F1F-97ED-7D7F222D40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5E739-FAC8-4AEC-A79D-47F7C7992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99664-AC4D-4A03-B9B7-4FB1E1CBCB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D5DDF-24E0-4EBC-BD5F-22A4C4A2A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DBF60-6C6F-4213-93BC-2F5A39715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C246C-1604-4C35-A2B6-BE266E92F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5D090-7222-4C26-8609-88CE3BD72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615BC-B768-4027-8BD9-B7F906FEA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C9E2E-78D2-4819-B9B1-9CE6E9276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3F9A4-5DF9-41D8-9F57-1B99A6590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4C26B-1349-41C4-BC22-15A950583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87018-D0AB-4C76-A8F9-A1E24012C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0FC4DB0-1B01-4A52-A69A-B4D15C8659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7241DCC-2715-439B-8A82-8C19A3AF9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C495847-5D92-45E7-9D1A-49E65DD68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10F7628-9B5F-493E-BEBC-E01055E7C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B09CE5D-0D80-42A4-A756-618099F9E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0FAB53B-5DBE-4D6C-89DD-F13D5F81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D6599BB-3825-4B93-9B94-E694BDC7F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AF9E847-0979-4262-BD9D-E06AB3A1BD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CAF68F4-2D87-4F7F-A7E6-7EC0B4603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3CBFFAB-BCED-4A9C-A84B-B8E761544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4F9FB17-0B9D-42A8-90A8-3C689217C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2ED1719-7543-444E-980E-6903B23FB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F65E07D-0E88-4A50-B50E-EE02575B5F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0D3A640-A8B4-49D0-B0E7-BD58D2286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0484357-5CD4-4A5A-98F4-369E2A857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425C9A7-AEAC-4BE5-91D0-A120628142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61EF641-368F-457E-82A8-03F180927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5DE285A-ED90-495E-A08D-902C992DD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B0A60B-98A9-4EC9-A998-607965A10B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2FF4BDD-0959-4AD3-8C45-C8232C37B7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5A9F87A-D60C-4F6C-B15F-229395378B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5AB35CE-3C1C-452A-9020-AE2347DEC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23/05/2014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A8C53A-3414-490D-A37E-98D17D0221E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FF7CA09-8ECA-42AB-90EF-77C3B708C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CAF99D5-5A35-4A73-8D8A-A3AEA8B33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3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0" y="0"/>
            <a:ext cx="9144000" cy="1197352"/>
            <a:chOff x="0" y="0"/>
            <a:chExt cx="9144000" cy="1197352"/>
          </a:xfrm>
        </p:grpSpPr>
        <p:pic>
          <p:nvPicPr>
            <p:cNvPr id="36876" name="Picture 12" descr="top bar swoosh revised"/>
            <p:cNvPicPr>
              <a:picLocks noChangeAspect="1" noChangeArrowheads="1"/>
            </p:cNvPicPr>
            <p:nvPr/>
          </p:nvPicPr>
          <p:blipFill>
            <a:blip r:embed="rId3" cstate="print"/>
            <a:srcRect l="8847" t="16000"/>
            <a:stretch>
              <a:fillRect/>
            </a:stretch>
          </p:blipFill>
          <p:spPr bwMode="auto">
            <a:xfrm>
              <a:off x="533400" y="0"/>
              <a:ext cx="63574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7" name="Picture 12" descr="top bar swoosh revised"/>
            <p:cNvPicPr>
              <a:picLocks noChangeAspect="1" noChangeArrowheads="1"/>
            </p:cNvPicPr>
            <p:nvPr/>
          </p:nvPicPr>
          <p:blipFill>
            <a:blip r:embed="rId3" cstate="print"/>
            <a:srcRect l="8847" t="16000"/>
            <a:stretch>
              <a:fillRect/>
            </a:stretch>
          </p:blipFill>
          <p:spPr bwMode="auto">
            <a:xfrm rot="10800000">
              <a:off x="2253182" y="0"/>
              <a:ext cx="64336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Box 1"/>
            <p:cNvSpPr txBox="1">
              <a:spLocks noChangeArrowheads="1"/>
            </p:cNvSpPr>
            <p:nvPr/>
          </p:nvSpPr>
          <p:spPr bwMode="auto">
            <a:xfrm>
              <a:off x="611762" y="304800"/>
              <a:ext cx="7891816" cy="892552"/>
            </a:xfrm>
            <a:prstGeom prst="rect">
              <a:avLst/>
            </a:prstGeom>
            <a:solidFill>
              <a:srgbClr val="00206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TRƯỜNG CAO ĐẲNG</a:t>
              </a:r>
              <a:r>
                <a:rPr lang="en-US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vi-VN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LÝ TỰ TRỌNG TP.HCM</a:t>
              </a:r>
              <a:endParaRPr lang="en-US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KHOA </a:t>
              </a:r>
              <a:r>
                <a:rPr lang="en-US" sz="2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KHOA</a:t>
              </a:r>
              <a:r>
                <a:rPr lang="en-US" sz="2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HỌC CƠ BẢN</a:t>
              </a:r>
              <a:r>
                <a:rPr lang="en-US" sz="28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Perpetua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853440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Perpetua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4813C29-89E1-4114-9D79-7059DA1FC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58" t="10047" r="6061" b="14360"/>
          <a:stretch/>
        </p:blipFill>
        <p:spPr>
          <a:xfrm>
            <a:off x="2362200" y="1500717"/>
            <a:ext cx="4191000" cy="1166283"/>
          </a:xfrm>
          <a:prstGeom prst="rect">
            <a:avLst/>
          </a:prstGeom>
        </p:spPr>
      </p:pic>
      <p:sp>
        <p:nvSpPr>
          <p:cNvPr id="29" name="TextBox 3">
            <a:extLst>
              <a:ext uri="{FF2B5EF4-FFF2-40B4-BE49-F238E27FC236}">
                <a16:creationId xmlns:a16="http://schemas.microsoft.com/office/drawing/2014/main" id="{ACBEF02D-A005-41F5-AA1F-2CF9CFD85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990850"/>
            <a:ext cx="8382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PHẦN</a:t>
            </a:r>
          </a:p>
          <a:p>
            <a:pPr algn="ctr" eaLnBrk="1" hangingPunct="1"/>
            <a:r>
              <a:rPr lang="en-US" altLang="en-US" sz="4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 HỌC 3</a:t>
            </a:r>
          </a:p>
          <a:p>
            <a:pPr algn="ctr" eaLnBrk="1" hangingPunct="1"/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ĐÀO TẠO: TRUNG CẤP NGHỀ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C1DEC496-B31C-4B96-BFC4-686869BAC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455464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800" dirty="0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800" dirty="0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ThS</a:t>
            </a:r>
            <a:r>
              <a:rPr lang="en-US" altLang="en-US" sz="2800" b="1" dirty="0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LÊ VĂN BÌNH</a:t>
            </a:r>
          </a:p>
        </p:txBody>
      </p:sp>
      <p:pic>
        <p:nvPicPr>
          <p:cNvPr id="31" name="Picture 27" descr="Hoja Carta2">
            <a:extLst>
              <a:ext uri="{FF2B5EF4-FFF2-40B4-BE49-F238E27FC236}">
                <a16:creationId xmlns:a16="http://schemas.microsoft.com/office/drawing/2014/main" id="{197C41FE-0B69-45D9-8BDA-D6C1DEF00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Slide Number Placeholder 26">
            <a:extLst>
              <a:ext uri="{FF2B5EF4-FFF2-40B4-BE49-F238E27FC236}">
                <a16:creationId xmlns:a16="http://schemas.microsoft.com/office/drawing/2014/main" id="{E12F5FA4-5889-4780-AEFF-2E9753DE8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</a:rPr>
              <a:pPr/>
              <a:t>1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F4DE44-506B-4376-AFCD-BCC7E80CB583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Date Placeholder 27">
            <a:extLst>
              <a:ext uri="{FF2B5EF4-FFF2-40B4-BE49-F238E27FC236}">
                <a16:creationId xmlns:a16="http://schemas.microsoft.com/office/drawing/2014/main" id="{A0D4304E-3720-4950-BA76-6435450AB0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ĐỒNG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ĐẲNG – ĐỒNG PHÂN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DANH PHÁP</a:t>
            </a: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Picture 27" descr="Hoja Carta2">
            <a:extLst>
              <a:ext uri="{FF2B5EF4-FFF2-40B4-BE49-F238E27FC236}">
                <a16:creationId xmlns:a16="http://schemas.microsoft.com/office/drawing/2014/main" id="{BE59DA6B-F532-4D4E-97B6-A11819D5B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Slide Number Placeholder 26">
            <a:extLst>
              <a:ext uri="{FF2B5EF4-FFF2-40B4-BE49-F238E27FC236}">
                <a16:creationId xmlns:a16="http://schemas.microsoft.com/office/drawing/2014/main" id="{15E61FEC-8A8B-43CE-935C-C0232265C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10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E80576-BD6C-4B3E-96D7-FF2525DC294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Date Placeholder 27">
            <a:extLst>
              <a:ext uri="{FF2B5EF4-FFF2-40B4-BE49-F238E27FC236}">
                <a16:creationId xmlns:a16="http://schemas.microsoft.com/office/drawing/2014/main" id="{A66578B7-5E85-47A9-B0C2-5EEE78472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33400" y="863600"/>
            <a:ext cx="86106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</a:p>
          <a:p>
            <a:r>
              <a:rPr lang="fr-FR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1.3.2. </a:t>
            </a:r>
            <a:r>
              <a:rPr lang="fr-FR" sz="2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fr-FR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fr-FR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ankan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-an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–in. </a:t>
            </a:r>
          </a:p>
          <a:p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cacbon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fr-F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ankin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ank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fr-FR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ba-in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67025" y="3356590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3962400"/>
            <a:ext cx="8991600" cy="234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34609"/>
      </p:ext>
    </p:extLst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TÍNH 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 VẬT LÍ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676400"/>
            <a:ext cx="8839200" cy="2677656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các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11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  <p:extLst>
      <p:ext uri="{BB962C8B-B14F-4D97-AF65-F5344CB8AC3E}">
        <p14:creationId xmlns:p14="http://schemas.microsoft.com/office/powerpoint/2010/main" val="3783222946"/>
      </p:ext>
    </p:extLst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TÍNH CHẤT HÓA HỌC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12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3300" y="1284583"/>
            <a:ext cx="69342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115" algn="just">
              <a:spcBef>
                <a:spcPts val="600"/>
              </a:spcBef>
              <a:spcAft>
                <a:spcPts val="0"/>
              </a:spcAft>
            </a:pP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 </a:t>
            </a:r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endParaRPr lang="en-U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31115" indent="201295" algn="just">
              <a:spcBef>
                <a:spcPts val="600"/>
              </a:spcBef>
              <a:spcAft>
                <a:spcPts val="0"/>
              </a:spcAft>
            </a:pPr>
            <a:r>
              <a:rPr lang="en-US" sz="2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3.1.1. </a:t>
            </a:r>
            <a:r>
              <a:rPr lang="en-US" sz="26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hiđro</a:t>
            </a:r>
            <a:endParaRPr lang="en-US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t="-750" r="20321" b="750"/>
          <a:stretch/>
        </p:blipFill>
        <p:spPr>
          <a:xfrm>
            <a:off x="152400" y="2286000"/>
            <a:ext cx="8963368" cy="272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65006"/>
      </p:ext>
    </p:extLst>
  </p:cSld>
  <p:clrMapOvr>
    <a:masterClrMapping/>
  </p:clrMapOvr>
  <p:transition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TÍNH CHẤT HÓA HỌC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13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363422" y="1193098"/>
            <a:ext cx="69342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115" algn="just">
              <a:spcBef>
                <a:spcPts val="600"/>
              </a:spcBef>
              <a:spcAft>
                <a:spcPts val="0"/>
              </a:spcAft>
            </a:pP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 </a:t>
            </a:r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endParaRPr lang="en-U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3422" y="2009014"/>
            <a:ext cx="8323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3.1.2.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halogen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dung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Cl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dung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14384" r="30822"/>
          <a:stretch/>
        </p:blipFill>
        <p:spPr>
          <a:xfrm>
            <a:off x="609600" y="2924115"/>
            <a:ext cx="6096000" cy="100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97560"/>
      </p:ext>
    </p:extLst>
  </p:cSld>
  <p:clrMapOvr>
    <a:masterClrMapping/>
  </p:clrMapOvr>
  <p:transition advClick="0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TÍNH CHẤT HÓA HỌC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14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913191"/>
            <a:ext cx="6934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115" algn="just">
              <a:spcBef>
                <a:spcPts val="600"/>
              </a:spcBef>
              <a:spcAft>
                <a:spcPts val="0"/>
              </a:spcAft>
            </a:pP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3.1.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6408" y="1524000"/>
            <a:ext cx="81943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3.1.3.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HX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OH, Cl,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Br,...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HX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4190" r="13513"/>
          <a:stretch/>
        </p:blipFill>
        <p:spPr>
          <a:xfrm>
            <a:off x="457200" y="2590800"/>
            <a:ext cx="8153400" cy="112769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7520" y="3853659"/>
            <a:ext cx="3799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15171" t="3657" r="11310"/>
          <a:stretch/>
        </p:blipFill>
        <p:spPr>
          <a:xfrm>
            <a:off x="650240" y="4535867"/>
            <a:ext cx="7924800" cy="6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57803"/>
      </p:ext>
    </p:extLst>
  </p:cSld>
  <p:clrMapOvr>
    <a:masterClrMapping/>
  </p:clrMapOvr>
  <p:transition advClick="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TÍNH CHẤT HÓA HỌC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15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914400"/>
            <a:ext cx="6934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1115" algn="just">
              <a:spcBef>
                <a:spcPts val="600"/>
              </a:spcBef>
              <a:spcAft>
                <a:spcPts val="0"/>
              </a:spcAf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6408" y="1524000"/>
            <a:ext cx="8194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3.1.4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đime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trime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3742" y="2158425"/>
            <a:ext cx="3267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29830" y="3944521"/>
            <a:ext cx="3267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3742" y="3100615"/>
            <a:ext cx="8424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 ≡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 + HC ≡ CH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≡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C-CH=CH</a:t>
            </a:r>
            <a:r>
              <a:rPr 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vinylaxetilen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3251200" y="3045014"/>
            <a:ext cx="1219200" cy="398572"/>
            <a:chOff x="5334000" y="5011628"/>
            <a:chExt cx="1219200" cy="398572"/>
          </a:xfrm>
        </p:grpSpPr>
        <p:cxnSp>
          <p:nvCxnSpPr>
            <p:cNvPr id="24" name="Straight Arrow Connector 23"/>
            <p:cNvCxnSpPr/>
            <p:nvPr/>
          </p:nvCxnSpPr>
          <p:spPr>
            <a:xfrm>
              <a:off x="5393791" y="5410200"/>
              <a:ext cx="10070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334000" y="5011628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    </a:t>
              </a:r>
              <a:r>
                <a:rPr lang="en-US" dirty="0" err="1" smtClean="0"/>
                <a:t>Xt</a:t>
              </a:r>
              <a:r>
                <a:rPr lang="en-US" dirty="0" smtClean="0"/>
                <a:t>, t</a:t>
              </a:r>
              <a:r>
                <a:rPr lang="en-US" baseline="30000" dirty="0" smtClean="0"/>
                <a:t>o</a:t>
              </a:r>
              <a:endParaRPr lang="en-US" dirty="0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1155902" y="4992627"/>
            <a:ext cx="2074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HC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≡ CH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230880" y="4873459"/>
            <a:ext cx="1219200" cy="398572"/>
            <a:chOff x="5334000" y="5011628"/>
            <a:chExt cx="1219200" cy="398572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5393791" y="5410200"/>
              <a:ext cx="10070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5334000" y="5011628"/>
              <a:ext cx="121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    </a:t>
              </a:r>
              <a:r>
                <a:rPr lang="en-US" dirty="0" err="1" smtClean="0"/>
                <a:t>Xt</a:t>
              </a:r>
              <a:r>
                <a:rPr lang="en-US" dirty="0" smtClean="0"/>
                <a:t>, t</a:t>
              </a:r>
              <a:r>
                <a:rPr lang="en-US" baseline="30000" dirty="0" smtClean="0"/>
                <a:t>o</a:t>
              </a:r>
              <a:endParaRPr lang="en-US" dirty="0"/>
            </a:p>
          </p:txBody>
        </p:sp>
      </p:grpSp>
      <p:sp>
        <p:nvSpPr>
          <p:cNvPr id="35" name="Rectangle 34"/>
          <p:cNvSpPr/>
          <p:nvPr/>
        </p:nvSpPr>
        <p:spPr>
          <a:xfrm>
            <a:off x="4596231" y="4992627"/>
            <a:ext cx="2074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83956"/>
      </p:ext>
    </p:extLst>
  </p:cSld>
  <p:clrMapOvr>
    <a:masterClrMapping/>
  </p:clrMapOvr>
  <p:transition advClick="0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TÍNH CHẤT HÓA HỌC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16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9" name="Rectangle 8"/>
          <p:cNvSpPr/>
          <p:nvPr/>
        </p:nvSpPr>
        <p:spPr>
          <a:xfrm>
            <a:off x="172720" y="1475365"/>
            <a:ext cx="8595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3.2. </a:t>
            </a:r>
            <a:r>
              <a:rPr lang="vi-VN" sz="2800" b="1" dirty="0">
                <a:latin typeface="+mj-lt"/>
              </a:rPr>
              <a:t>Phản ứng thế bằng ion kim </a:t>
            </a:r>
            <a:r>
              <a:rPr lang="vi-VN" sz="2800" b="1" dirty="0" smtClean="0">
                <a:latin typeface="+mj-lt"/>
              </a:rPr>
              <a:t>loại</a:t>
            </a:r>
            <a:endParaRPr lang="en-US" sz="2800" dirty="0" smtClean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5392" t="2257" r="16758"/>
          <a:stretch/>
        </p:blipFill>
        <p:spPr>
          <a:xfrm>
            <a:off x="241300" y="2207079"/>
            <a:ext cx="8458200" cy="58108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" y="2967335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Lưu ý: </a:t>
            </a:r>
            <a:r>
              <a:rPr lang="vi-VN" sz="2800" dirty="0">
                <a:latin typeface="+mj-lt"/>
              </a:rPr>
              <a:t>Phản ứng này dùng để phân biệt các ankin có nối ba  đầu mạch (ank-1-in) với anken và các ankin khác.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5398433"/>
      </p:ext>
    </p:extLst>
  </p:cSld>
  <p:clrMapOvr>
    <a:masterClrMapping/>
  </p:clrMapOvr>
  <p:transition advClick="0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TÍNH CHẤT HÓA HỌC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17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4800" y="1338799"/>
            <a:ext cx="777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3.3.1.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3.3.2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Axetilen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tím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4761" t="-4808" r="33574" b="4808"/>
          <a:stretch/>
        </p:blipFill>
        <p:spPr>
          <a:xfrm>
            <a:off x="381000" y="1910588"/>
            <a:ext cx="6400800" cy="15946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14695" t="13681" r="14849" b="-23116"/>
          <a:stretch/>
        </p:blipFill>
        <p:spPr>
          <a:xfrm>
            <a:off x="228600" y="5257800"/>
            <a:ext cx="822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042430"/>
      </p:ext>
    </p:extLst>
  </p:cSld>
  <p:clrMapOvr>
    <a:masterClrMapping/>
  </p:clrMapOvr>
  <p:transition advClick="0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ĐIỀU CHẾ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18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4" name="Rectangle 3"/>
          <p:cNvSpPr/>
          <p:nvPr/>
        </p:nvSpPr>
        <p:spPr>
          <a:xfrm>
            <a:off x="636896" y="1333513"/>
            <a:ext cx="78975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4.1. Trong phòng thí </a:t>
            </a:r>
            <a:r>
              <a:rPr lang="vi-VN" sz="2800" b="1" dirty="0" smtClean="0">
                <a:latin typeface="+mj-lt"/>
              </a:rPr>
              <a:t>nghiệm</a:t>
            </a:r>
            <a:r>
              <a:rPr lang="en-US" sz="2800" b="1" dirty="0" smtClean="0">
                <a:latin typeface="+mj-lt"/>
              </a:rPr>
              <a:t>: </a:t>
            </a:r>
          </a:p>
          <a:p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Thủy phân canxi cacbua </a:t>
            </a:r>
            <a:endParaRPr lang="vi-V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+mj-lt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CaC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+ 2H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C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↑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Ca(OH)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2800" dirty="0">
              <a:latin typeface="+mj-lt"/>
            </a:endParaRPr>
          </a:p>
          <a:p>
            <a:r>
              <a:rPr lang="vi-VN" sz="2800" b="1" dirty="0">
                <a:latin typeface="+mj-lt"/>
              </a:rPr>
              <a:t>4.2. Trong công </a:t>
            </a:r>
            <a:r>
              <a:rPr lang="vi-VN" sz="2800" b="1" dirty="0" smtClean="0">
                <a:latin typeface="+mj-lt"/>
              </a:rPr>
              <a:t>nghiệp</a:t>
            </a:r>
            <a:r>
              <a:rPr lang="en-US" sz="2800" b="1" dirty="0">
                <a:latin typeface="+mj-lt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latin typeface="+mj-lt"/>
              </a:rPr>
              <a:t> </a:t>
            </a:r>
            <a:endParaRPr lang="en-US" sz="2800" b="1" dirty="0" smtClean="0">
              <a:latin typeface="+mj-lt"/>
            </a:endParaRPr>
          </a:p>
          <a:p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2CH</a:t>
            </a:r>
            <a:r>
              <a:rPr lang="vi-VN" sz="2800" baseline="-25000" dirty="0" smtClean="0">
                <a:latin typeface="+mj-lt"/>
              </a:rPr>
              <a:t>4</a:t>
            </a:r>
            <a:r>
              <a:rPr lang="en-US" sz="2800" dirty="0" smtClean="0">
                <a:latin typeface="+mj-lt"/>
              </a:rPr>
              <a:t>                           </a:t>
            </a:r>
            <a:r>
              <a:rPr lang="vi-VN" sz="2800" dirty="0" smtClean="0">
                <a:latin typeface="+mj-lt"/>
              </a:rPr>
              <a:t>   </a:t>
            </a:r>
            <a:r>
              <a:rPr lang="en-US" sz="2800" dirty="0" smtClean="0">
                <a:latin typeface="+mj-lt"/>
              </a:rPr>
              <a:t>             </a:t>
            </a:r>
            <a:r>
              <a:rPr lang="vi-VN" sz="2800" dirty="0" smtClean="0">
                <a:latin typeface="+mj-lt"/>
              </a:rPr>
              <a:t>HC ≡</a:t>
            </a:r>
            <a:r>
              <a:rPr lang="en-US" sz="2800" dirty="0" smtClean="0">
                <a:latin typeface="+mj-lt"/>
              </a:rPr>
              <a:t> </a:t>
            </a:r>
            <a:r>
              <a:rPr lang="vi-VN" sz="2800" dirty="0" smtClean="0">
                <a:latin typeface="+mj-lt"/>
              </a:rPr>
              <a:t>CH + 3H</a:t>
            </a:r>
            <a:r>
              <a:rPr lang="vi-VN" sz="2800" baseline="-25000" dirty="0" smtClean="0">
                <a:latin typeface="+mj-lt"/>
              </a:rPr>
              <a:t>2</a:t>
            </a:r>
            <a:endParaRPr lang="vi-VN" sz="2800" baseline="-25000" dirty="0" smtClean="0">
              <a:latin typeface="+mj-lt"/>
            </a:endParaRPr>
          </a:p>
          <a:p>
            <a:endParaRPr lang="en-US" sz="2800" dirty="0" smtClean="0">
              <a:latin typeface="+mj-lt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057400" y="4258405"/>
            <a:ext cx="2514600" cy="646331"/>
            <a:chOff x="5334000" y="5011628"/>
            <a:chExt cx="1219200" cy="552812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5393791" y="5410200"/>
              <a:ext cx="10070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5334000" y="5011628"/>
              <a:ext cx="1219200" cy="552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1500</a:t>
              </a:r>
              <a:r>
                <a:rPr lang="en-US" baseline="30000" dirty="0" smtClean="0"/>
                <a:t>o</a:t>
              </a:r>
              <a:r>
                <a:rPr lang="en-US" dirty="0" smtClean="0"/>
                <a:t>C, làm </a:t>
              </a:r>
              <a:r>
                <a:rPr lang="en-US" dirty="0" err="1" smtClean="0"/>
                <a:t>lạnh</a:t>
              </a:r>
              <a:r>
                <a:rPr lang="en-US" dirty="0" smtClean="0"/>
                <a:t> </a:t>
              </a:r>
              <a:r>
                <a:rPr lang="en-US" dirty="0" err="1" smtClean="0"/>
                <a:t>nhanh</a:t>
              </a:r>
              <a:endParaRPr lang="en-US" dirty="0"/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>
            <a:off x="3094304" y="2895600"/>
            <a:ext cx="10070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539388"/>
      </p:ext>
    </p:extLst>
  </p:cSld>
  <p:clrMapOvr>
    <a:masterClrMapping/>
  </p:clrMapOvr>
  <p:transition advClick="0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ỨNG DỤNG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434610"/>
            <a:ext cx="8438900" cy="35394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BR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2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làm nhiên liệu cho đèn xì oxi-axetilen để hàn,cắt kim loại, làm chín trái cây</a:t>
            </a: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cho các quá trình tổng hợp hữu cơ.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Vinyl clorua trùng hợp ra PVC (PoliVinyl Clorua), làm áo mưa, hoa nhựa, giả da</a:t>
            </a: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Sản xuất axit axetic, vinylaxetilen dùng trong sản xuất cao su tổng hợp.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19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  <p:extLst>
      <p:ext uri="{BB962C8B-B14F-4D97-AF65-F5344CB8AC3E}">
        <p14:creationId xmlns:p14="http://schemas.microsoft.com/office/powerpoint/2010/main" val="1772164336"/>
      </p:ext>
    </p:extLst>
  </p:cSld>
  <p:clrMapOvr>
    <a:masterClrMapping/>
  </p:clrMapOvr>
  <p:transition advClick="0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533400" y="0"/>
            <a:ext cx="63574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11751"/>
            <a:ext cx="64336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ounded Rectangle 35"/>
          <p:cNvSpPr/>
          <p:nvPr/>
        </p:nvSpPr>
        <p:spPr bwMode="auto">
          <a:xfrm>
            <a:off x="0" y="27296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>
            <a:off x="8534400" y="27296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0" y="609600"/>
            <a:ext cx="609600" cy="558800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8534400" y="609600"/>
            <a:ext cx="609600" cy="558800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350" y="1600200"/>
            <a:ext cx="9137650" cy="1676400"/>
            <a:chOff x="6114" y="1219200"/>
            <a:chExt cx="9137886" cy="1676400"/>
          </a:xfrm>
        </p:grpSpPr>
        <p:pic>
          <p:nvPicPr>
            <p:cNvPr id="49164" name="Picture 27" descr="C:\Documents and Settings\HP\My Documents\My Pictures\90144_chemistry_flasks.jpg"/>
            <p:cNvPicPr>
              <a:picLocks noChangeAspect="1" noChangeArrowheads="1"/>
            </p:cNvPicPr>
            <p:nvPr/>
          </p:nvPicPr>
          <p:blipFill>
            <a:blip r:embed="rId4" cstate="print"/>
            <a:srcRect t="13698"/>
            <a:stretch>
              <a:fillRect/>
            </a:stretch>
          </p:blipFill>
          <p:spPr bwMode="auto">
            <a:xfrm>
              <a:off x="2045554" y="1295400"/>
              <a:ext cx="1383446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5" name="Picture 17" descr="http://ceepackaging.com/wp-content/uploads/2012/06/ttz-Bremerhaven-Transbio-Products-467x29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4789" y="1332792"/>
              <a:ext cx="2754332" cy="1486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6" name="Picture 15" descr="http://www.faqs.org/photos/genetically-modified-foods-209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52591" y="1295401"/>
              <a:ext cx="1191409" cy="1553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7" name="Picture 19" descr="http://www.foodscience.unimelb.edu.au/images/bacteria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48400" y="1345491"/>
              <a:ext cx="1676400" cy="1504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8" name="Picture 15" descr="http://technologylodging.com/wp-content/uploads/2011/01/food-biotech1.jpg"/>
            <p:cNvPicPr>
              <a:picLocks noChangeAspect="1" noChangeArrowheads="1"/>
            </p:cNvPicPr>
            <p:nvPr/>
          </p:nvPicPr>
          <p:blipFill>
            <a:blip r:embed="rId8" cstate="print"/>
            <a:srcRect b="5893"/>
            <a:stretch>
              <a:fillRect/>
            </a:stretch>
          </p:blipFill>
          <p:spPr bwMode="auto">
            <a:xfrm>
              <a:off x="6114" y="1219200"/>
              <a:ext cx="2159248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AutoShape 52">
            <a:extLst>
              <a:ext uri="{FF2B5EF4-FFF2-40B4-BE49-F238E27FC236}">
                <a16:creationId xmlns:a16="http://schemas.microsoft.com/office/drawing/2014/main" id="{71ED6B33-CA8C-4AF1-84AF-A6FBA0052576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200" y="4470400"/>
            <a:ext cx="8915400" cy="116840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3600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44. ANKIN </a:t>
            </a:r>
            <a:endParaRPr lang="vi-VN" sz="3600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52">
            <a:extLst>
              <a:ext uri="{FF2B5EF4-FFF2-40B4-BE49-F238E27FC236}">
                <a16:creationId xmlns:a16="http://schemas.microsoft.com/office/drawing/2014/main" id="{2E7D4C3B-75B2-4413-9BC2-7D7F73B6FD7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8200" y="3581400"/>
            <a:ext cx="7620000" cy="81280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CHƯƠNG 12. HIĐROCACBON KHÔNG NO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889A03-9E4F-44C5-B8E7-30A84D7067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0697" y="381000"/>
            <a:ext cx="3973384" cy="1110466"/>
          </a:xfrm>
          <a:prstGeom prst="rect">
            <a:avLst/>
          </a:prstGeom>
        </p:spPr>
      </p:pic>
      <p:pic>
        <p:nvPicPr>
          <p:cNvPr id="30" name="Picture 27" descr="Hoja Carta2">
            <a:extLst>
              <a:ext uri="{FF2B5EF4-FFF2-40B4-BE49-F238E27FC236}">
                <a16:creationId xmlns:a16="http://schemas.microsoft.com/office/drawing/2014/main" id="{5DD8CDBB-6C27-4BBC-AD8E-D803DD06F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Slide Number Placeholder 26">
            <a:extLst>
              <a:ext uri="{FF2B5EF4-FFF2-40B4-BE49-F238E27FC236}">
                <a16:creationId xmlns:a16="http://schemas.microsoft.com/office/drawing/2014/main" id="{C116584D-3EE2-44E6-B221-3914FE2B3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</a:rPr>
              <a:pPr/>
              <a:t>2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172DDB2-CD95-48C6-B46F-549BBB0DEA96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Date Placeholder 27">
            <a:extLst>
              <a:ext uri="{FF2B5EF4-FFF2-40B4-BE49-F238E27FC236}">
                <a16:creationId xmlns:a16="http://schemas.microsoft.com/office/drawing/2014/main" id="{856C5D39-F4DF-480D-A230-3636BF30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TỔNG KẾT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1130723"/>
            <a:ext cx="8534400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Qua bài học này, học</a:t>
            </a:r>
            <a:r>
              <a:rPr lang="en-US" sz="28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vi-VN" sz="28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cần đạt được những kiến thức cơ bản sau:</a:t>
            </a:r>
          </a:p>
          <a:p>
            <a:endParaRPr lang="vi-VN" sz="1500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được các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ankin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được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được 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học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da-DK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 ứng cộng </a:t>
            </a:r>
            <a:r>
              <a:rPr lang="da-DK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(hidro</a:t>
            </a:r>
            <a:r>
              <a:rPr lang="da-DK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, halogen, </a:t>
            </a:r>
            <a:r>
              <a:rPr lang="fr-FR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fr-FR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HX</a:t>
            </a:r>
            <a:r>
              <a:rPr lang="da-DK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da-DK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ion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vi-VN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 </a:t>
            </a:r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ứng oxi hóa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được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ankin</a:t>
            </a:r>
            <a:r>
              <a:rPr lang="en-US" sz="2800" dirty="0" smtClean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7" descr="Hoja Carta2">
            <a:extLst>
              <a:ext uri="{FF2B5EF4-FFF2-40B4-BE49-F238E27FC236}">
                <a16:creationId xmlns:a16="http://schemas.microsoft.com/office/drawing/2014/main" id="{7E9FFC25-C793-48F9-89D9-A763DB689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26">
            <a:extLst>
              <a:ext uri="{FF2B5EF4-FFF2-40B4-BE49-F238E27FC236}">
                <a16:creationId xmlns:a16="http://schemas.microsoft.com/office/drawing/2014/main" id="{47772CE5-C945-4877-8B85-955AD8ECA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20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0EEF94-534F-400E-B060-3308B13EE891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Date Placeholder 27">
            <a:extLst>
              <a:ext uri="{FF2B5EF4-FFF2-40B4-BE49-F238E27FC236}">
                <a16:creationId xmlns:a16="http://schemas.microsoft.com/office/drawing/2014/main" id="{06922756-48F6-47D3-AF8C-4D5650E579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TẬP TẠI LỚP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pic>
        <p:nvPicPr>
          <p:cNvPr id="13" name="Picture 27" descr="Hoja Carta2">
            <a:extLst>
              <a:ext uri="{FF2B5EF4-FFF2-40B4-BE49-F238E27FC236}">
                <a16:creationId xmlns:a16="http://schemas.microsoft.com/office/drawing/2014/main" id="{7D44B070-FB4F-4FCA-A151-510083958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26">
            <a:extLst>
              <a:ext uri="{FF2B5EF4-FFF2-40B4-BE49-F238E27FC236}">
                <a16:creationId xmlns:a16="http://schemas.microsoft.com/office/drawing/2014/main" id="{4EA51BA5-4947-4845-A39C-195AD2F18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21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65BC4E5-19A5-438A-8511-069775FA00E5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27">
            <a:extLst>
              <a:ext uri="{FF2B5EF4-FFF2-40B4-BE49-F238E27FC236}">
                <a16:creationId xmlns:a16="http://schemas.microsoft.com/office/drawing/2014/main" id="{DA83515F-D582-469A-A0DB-F2AD8701EE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82CF146D-4140-4D0A-9D40-B83223A13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191000"/>
            <a:ext cx="6248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1, 2, 3</a:t>
            </a: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học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3" descr="C:\Documents and Settings\HP\My Documents\My Pictures\url.jpg">
            <a:extLst>
              <a:ext uri="{FF2B5EF4-FFF2-40B4-BE49-F238E27FC236}">
                <a16:creationId xmlns:a16="http://schemas.microsoft.com/office/drawing/2014/main" id="{47A798BD-B9D6-48FF-8733-A33594A38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9566" y="1050517"/>
            <a:ext cx="4239834" cy="271074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wipe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TẬP VỀ NHÀ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371600" y="4419600"/>
            <a:ext cx="6248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4, 5,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học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18)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HP\My Documents\My Pictures\113-5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95400"/>
            <a:ext cx="2438400" cy="2438400"/>
          </a:xfrm>
          <a:prstGeom prst="rect">
            <a:avLst/>
          </a:prstGeom>
          <a:noFill/>
        </p:spPr>
      </p:pic>
      <p:pic>
        <p:nvPicPr>
          <p:cNvPr id="1027" name="Picture 3" descr="C:\Documents and Settings\HP\My Documents\My Pictures\C--Users-sschlegel-Pictures-Question-Mark-Man.jpg"/>
          <p:cNvPicPr>
            <a:picLocks noChangeAspect="1" noChangeArrowheads="1"/>
          </p:cNvPicPr>
          <p:nvPr/>
        </p:nvPicPr>
        <p:blipFill>
          <a:blip r:embed="rId5" cstate="print"/>
          <a:srcRect l="14384" t="4110" r="19863" b="8219"/>
          <a:stretch>
            <a:fillRect/>
          </a:stretch>
        </p:blipFill>
        <p:spPr bwMode="auto">
          <a:xfrm>
            <a:off x="1676400" y="1295400"/>
            <a:ext cx="1828800" cy="2438400"/>
          </a:xfrm>
          <a:prstGeom prst="rect">
            <a:avLst/>
          </a:prstGeom>
          <a:noFill/>
        </p:spPr>
      </p:pic>
      <p:pic>
        <p:nvPicPr>
          <p:cNvPr id="15" name="Picture 27" descr="Hoja Carta2">
            <a:extLst>
              <a:ext uri="{FF2B5EF4-FFF2-40B4-BE49-F238E27FC236}">
                <a16:creationId xmlns:a16="http://schemas.microsoft.com/office/drawing/2014/main" id="{0C74EA37-2660-49BC-BE8D-5DFEE6F38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3F135474-4BBB-42D2-BCA3-46BB3182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22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9AAFEF8-00DC-4321-806D-C718ABCA6C9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ate Placeholder 27">
            <a:extLst>
              <a:ext uri="{FF2B5EF4-FFF2-40B4-BE49-F238E27FC236}">
                <a16:creationId xmlns:a16="http://schemas.microsoft.com/office/drawing/2014/main" id="{379192CE-87F6-438B-96D5-1DE96F2BCD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NỘI DUNG CHUẨN BỊ 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295400" y="1295400"/>
            <a:ext cx="640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45: ÔN TẬP CHƯƠNG XII 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F8F7045E-6AB5-40B3-850B-8DE11A600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26">
            <a:extLst>
              <a:ext uri="{FF2B5EF4-FFF2-40B4-BE49-F238E27FC236}">
                <a16:creationId xmlns:a16="http://schemas.microsoft.com/office/drawing/2014/main" id="{123EE555-881B-44FA-9485-D8D49F663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23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FB21752-55DB-4A4C-9A97-362507B84786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27">
            <a:extLst>
              <a:ext uri="{FF2B5EF4-FFF2-40B4-BE49-F238E27FC236}">
                <a16:creationId xmlns:a16="http://schemas.microsoft.com/office/drawing/2014/main" id="{A06D5D32-C904-4D25-BA5A-031289CB0D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grpSp>
        <p:nvGrpSpPr>
          <p:cNvPr id="16" name="Group 3"/>
          <p:cNvGrpSpPr>
            <a:grpSpLocks/>
          </p:cNvGrpSpPr>
          <p:nvPr/>
        </p:nvGrpSpPr>
        <p:grpSpPr bwMode="auto">
          <a:xfrm>
            <a:off x="2045833" y="2084883"/>
            <a:ext cx="762000" cy="665163"/>
            <a:chOff x="1110" y="2656"/>
            <a:chExt cx="1549" cy="1351"/>
          </a:xfrm>
        </p:grpSpPr>
        <p:sp>
          <p:nvSpPr>
            <p:cNvPr id="17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2D700">
                    <a:gamma/>
                    <a:shade val="46275"/>
                    <a:invGamma/>
                  </a:srgbClr>
                </a:gs>
                <a:gs pos="100000">
                  <a:srgbClr val="E2D700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 7"/>
          <p:cNvGrpSpPr>
            <a:grpSpLocks/>
          </p:cNvGrpSpPr>
          <p:nvPr/>
        </p:nvGrpSpPr>
        <p:grpSpPr bwMode="auto">
          <a:xfrm>
            <a:off x="2004558" y="3189783"/>
            <a:ext cx="762000" cy="665163"/>
            <a:chOff x="3174" y="2656"/>
            <a:chExt cx="1549" cy="1351"/>
          </a:xfrm>
        </p:grpSpPr>
        <p:sp>
          <p:nvSpPr>
            <p:cNvPr id="23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AutoShape 10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0F6FC6">
                    <a:gamma/>
                    <a:shade val="46275"/>
                    <a:invGamma/>
                  </a:srgbClr>
                </a:gs>
                <a:gs pos="100000">
                  <a:srgbClr val="0F6FC6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Line 11"/>
          <p:cNvSpPr>
            <a:spLocks noChangeShapeType="1"/>
          </p:cNvSpPr>
          <p:nvPr/>
        </p:nvSpPr>
        <p:spPr bwMode="auto">
          <a:xfrm>
            <a:off x="2655432" y="2711946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2760163" y="2127171"/>
            <a:ext cx="162095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ANKEN</a:t>
            </a:r>
            <a:endParaRPr lang="vi-V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gray">
          <a:xfrm>
            <a:off x="2225221" y="2102346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2725283" y="3194546"/>
            <a:ext cx="313055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ANKADIEN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gray">
          <a:xfrm>
            <a:off x="2183946" y="3207246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pSp>
        <p:nvGrpSpPr>
          <p:cNvPr id="37" name="Group 7">
            <a:extLst>
              <a:ext uri="{FF2B5EF4-FFF2-40B4-BE49-F238E27FC236}">
                <a16:creationId xmlns:a16="http://schemas.microsoft.com/office/drawing/2014/main" id="{B3DBC52C-D7DE-4975-AA9D-04093EC4A78B}"/>
              </a:ext>
            </a:extLst>
          </p:cNvPr>
          <p:cNvGrpSpPr>
            <a:grpSpLocks/>
          </p:cNvGrpSpPr>
          <p:nvPr/>
        </p:nvGrpSpPr>
        <p:grpSpPr bwMode="auto">
          <a:xfrm>
            <a:off x="1969633" y="4312146"/>
            <a:ext cx="762000" cy="665163"/>
            <a:chOff x="3174" y="2656"/>
            <a:chExt cx="1549" cy="13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8" name="AutoShape 8">
              <a:extLst>
                <a:ext uri="{FF2B5EF4-FFF2-40B4-BE49-F238E27FC236}">
                  <a16:creationId xmlns:a16="http://schemas.microsoft.com/office/drawing/2014/main" id="{535F1A7B-17FA-47EA-A723-293ABF0076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AutoShape 9">
              <a:extLst>
                <a:ext uri="{FF2B5EF4-FFF2-40B4-BE49-F238E27FC236}">
                  <a16:creationId xmlns:a16="http://schemas.microsoft.com/office/drawing/2014/main" id="{D15BEFA2-C5DC-45A5-9CE7-B1D12DCED9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AutoShape 10">
              <a:extLst>
                <a:ext uri="{FF2B5EF4-FFF2-40B4-BE49-F238E27FC236}">
                  <a16:creationId xmlns:a16="http://schemas.microsoft.com/office/drawing/2014/main" id="{5D262782-54DF-4051-892F-5D6B025B3E6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Text Box 15">
            <a:extLst>
              <a:ext uri="{FF2B5EF4-FFF2-40B4-BE49-F238E27FC236}">
                <a16:creationId xmlns:a16="http://schemas.microsoft.com/office/drawing/2014/main" id="{9F73CCFD-59A4-4F67-A8D7-F2B83C61A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124" y="4316909"/>
            <a:ext cx="313055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ANKIN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 Box 16">
            <a:extLst>
              <a:ext uri="{FF2B5EF4-FFF2-40B4-BE49-F238E27FC236}">
                <a16:creationId xmlns:a16="http://schemas.microsoft.com/office/drawing/2014/main" id="{20FC02C9-D074-4B50-9BB8-0386119A12B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71787" y="4329609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9" name="Line 11">
            <a:extLst>
              <a:ext uri="{FF2B5EF4-FFF2-40B4-BE49-F238E27FC236}">
                <a16:creationId xmlns:a16="http://schemas.microsoft.com/office/drawing/2014/main" id="{1E22E3C9-81D5-44E1-9491-8109F2E79B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5432" y="3841258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11">
            <a:extLst>
              <a:ext uri="{FF2B5EF4-FFF2-40B4-BE49-F238E27FC236}">
                <a16:creationId xmlns:a16="http://schemas.microsoft.com/office/drawing/2014/main" id="{4E1C0398-197F-4CDF-BDB5-69B179F48B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5432" y="4929895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advClick="0">
    <p:wipe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TÀI LIỆU THAM KHẢO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28600" y="1413570"/>
            <a:ext cx="8534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/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1.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Giáo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trình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hóa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học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3,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Trường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CĐ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lý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Tp. HCM,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2017.</a:t>
            </a:r>
          </a:p>
          <a:p>
            <a:pPr marL="342900" indent="-342900" algn="just"/>
            <a:endParaRPr lang="en-US" sz="2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marL="342900" indent="-342900" algn="just"/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2.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Nguyễn Xuân Trường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Hóa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học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11,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NXB Giáo dục Việt Nam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2015.</a:t>
            </a:r>
          </a:p>
          <a:p>
            <a:pPr marL="342900" indent="-342900" algn="just"/>
            <a:endParaRPr lang="en-US" sz="2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marL="342900" indent="-342900" algn="just"/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3.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Nguyễn Xuân Trường, </a:t>
            </a:r>
            <a:r>
              <a:rPr lang="vi-VN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Bài tập Hóa học 1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1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NXB Giáo dục Việt Nam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2015.</a:t>
            </a:r>
            <a:endParaRPr lang="vi-VN" sz="2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3" name="Picture 27" descr="Hoja Carta2">
            <a:extLst>
              <a:ext uri="{FF2B5EF4-FFF2-40B4-BE49-F238E27FC236}">
                <a16:creationId xmlns:a16="http://schemas.microsoft.com/office/drawing/2014/main" id="{0284E468-BA6C-42FF-BC4C-48D6DA3CF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26">
            <a:extLst>
              <a:ext uri="{FF2B5EF4-FFF2-40B4-BE49-F238E27FC236}">
                <a16:creationId xmlns:a16="http://schemas.microsoft.com/office/drawing/2014/main" id="{D208CD93-964C-4E23-9894-F92D6BA70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24</a:t>
            </a:fld>
            <a:r>
              <a:rPr lang="en-US" sz="1600" b="1" dirty="0" smtClean="0">
                <a:solidFill>
                  <a:srgbClr val="002060"/>
                </a:solidFill>
              </a:rPr>
              <a:t>/25</a:t>
            </a: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279BC45-BEDA-4B7D-8BE0-CCCA87400054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27">
            <a:extLst>
              <a:ext uri="{FF2B5EF4-FFF2-40B4-BE49-F238E27FC236}">
                <a16:creationId xmlns:a16="http://schemas.microsoft.com/office/drawing/2014/main" id="{D8AAFF3E-09E4-4F49-8EB2-2F7F82589F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4"/>
          <p:cNvSpPr txBox="1">
            <a:spLocks noChangeArrowheads="1"/>
          </p:cNvSpPr>
          <p:nvPr/>
        </p:nvSpPr>
        <p:spPr bwMode="auto">
          <a:xfrm>
            <a:off x="304800" y="5867400"/>
            <a:ext cx="861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77827" name="Picture 2" descr="C:\Documents and Settings\vnm00093\My Documents\My Pictures\Pix\Nut_Pho_NHI_GlobalReach.jpg"/>
          <p:cNvPicPr>
            <a:picLocks noChangeAspect="1" noChangeArrowheads="1"/>
          </p:cNvPicPr>
          <p:nvPr/>
        </p:nvPicPr>
        <p:blipFill>
          <a:blip r:embed="rId3" cstate="print"/>
          <a:srcRect t="5376" b="9831"/>
          <a:stretch>
            <a:fillRect/>
          </a:stretch>
        </p:blipFill>
        <p:spPr bwMode="auto">
          <a:xfrm>
            <a:off x="1371600" y="1133144"/>
            <a:ext cx="62007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WordArt 13"/>
          <p:cNvSpPr>
            <a:spLocks noChangeArrowheads="1" noChangeShapeType="1" noTextEdit="1"/>
          </p:cNvSpPr>
          <p:nvPr/>
        </p:nvSpPr>
        <p:spPr bwMode="auto">
          <a:xfrm>
            <a:off x="1143000" y="3200400"/>
            <a:ext cx="7010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b="1" kern="10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TRÂN TRỌNG CÁM ƠN </a:t>
            </a:r>
          </a:p>
        </p:txBody>
      </p:sp>
      <p:pic>
        <p:nvPicPr>
          <p:cNvPr id="12" name="Picture 27" descr="Hoja Carta2"/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0" y="0"/>
            <a:ext cx="9144000" cy="1143000"/>
            <a:chOff x="0" y="0"/>
            <a:chExt cx="9144000" cy="1143000"/>
          </a:xfrm>
        </p:grpSpPr>
        <p:pic>
          <p:nvPicPr>
            <p:cNvPr id="14" name="Picture 12" descr="top bar swoosh revised"/>
            <p:cNvPicPr>
              <a:picLocks noChangeAspect="1" noChangeArrowheads="1"/>
            </p:cNvPicPr>
            <p:nvPr/>
          </p:nvPicPr>
          <p:blipFill>
            <a:blip r:embed="rId5" cstate="print"/>
            <a:srcRect l="8847" t="16000"/>
            <a:stretch>
              <a:fillRect/>
            </a:stretch>
          </p:blipFill>
          <p:spPr bwMode="auto">
            <a:xfrm>
              <a:off x="533400" y="0"/>
              <a:ext cx="63574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2" descr="top bar swoosh revised"/>
            <p:cNvPicPr>
              <a:picLocks noChangeAspect="1" noChangeArrowheads="1"/>
            </p:cNvPicPr>
            <p:nvPr/>
          </p:nvPicPr>
          <p:blipFill>
            <a:blip r:embed="rId5" cstate="print"/>
            <a:srcRect l="8847" t="16000"/>
            <a:stretch>
              <a:fillRect/>
            </a:stretch>
          </p:blipFill>
          <p:spPr bwMode="auto">
            <a:xfrm rot="10800000">
              <a:off x="2253182" y="0"/>
              <a:ext cx="64336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ounded Rectangle 16"/>
            <p:cNvSpPr/>
            <p:nvPr/>
          </p:nvSpPr>
          <p:spPr bwMode="auto">
            <a:xfrm>
              <a:off x="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533400" y="574344"/>
              <a:ext cx="609600" cy="558800"/>
            </a:xfrm>
            <a:prstGeom prst="roundRect">
              <a:avLst/>
            </a:prstGeom>
            <a:solidFill>
              <a:srgbClr val="0F6FC6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/>
          </p:nvSpPr>
          <p:spPr bwMode="auto">
            <a:xfrm>
              <a:off x="853440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/>
          </p:nvSpPr>
          <p:spPr bwMode="auto">
            <a:xfrm>
              <a:off x="8055592" y="584200"/>
              <a:ext cx="609600" cy="558800"/>
            </a:xfrm>
            <a:prstGeom prst="roundRect">
              <a:avLst/>
            </a:prstGeom>
            <a:solidFill>
              <a:srgbClr val="0F6FC6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</p:grpSp>
      <p:sp>
        <p:nvSpPr>
          <p:cNvPr id="22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25</a:t>
            </a:fld>
            <a:r>
              <a:rPr lang="en-US" sz="1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147FEBE-8DFD-4043-9D06-131CDD97F8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0697" y="337334"/>
            <a:ext cx="3973384" cy="1110466"/>
          </a:xfrm>
          <a:prstGeom prst="rect">
            <a:avLst/>
          </a:prstGeom>
        </p:spPr>
      </p:pic>
      <p:sp>
        <p:nvSpPr>
          <p:cNvPr id="16" name="Date Placeholder 27">
            <a:extLst>
              <a:ext uri="{FF2B5EF4-FFF2-40B4-BE49-F238E27FC236}">
                <a16:creationId xmlns:a16="http://schemas.microsoft.com/office/drawing/2014/main" id="{B911B4CB-74C0-4AD4-834C-589BD394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grpSp>
        <p:nvGrpSpPr>
          <p:cNvPr id="70" name="Group 3"/>
          <p:cNvGrpSpPr>
            <a:grpSpLocks/>
          </p:cNvGrpSpPr>
          <p:nvPr/>
        </p:nvGrpSpPr>
        <p:grpSpPr bwMode="auto">
          <a:xfrm>
            <a:off x="76200" y="1811337"/>
            <a:ext cx="762000" cy="665163"/>
            <a:chOff x="1110" y="2656"/>
            <a:chExt cx="1549" cy="1351"/>
          </a:xfrm>
        </p:grpSpPr>
        <p:sp>
          <p:nvSpPr>
            <p:cNvPr id="71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2D700">
                    <a:gamma/>
                    <a:shade val="46275"/>
                    <a:invGamma/>
                  </a:srgbClr>
                </a:gs>
                <a:gs pos="100000">
                  <a:srgbClr val="E2D700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4" name="Group 7"/>
          <p:cNvGrpSpPr>
            <a:grpSpLocks/>
          </p:cNvGrpSpPr>
          <p:nvPr/>
        </p:nvGrpSpPr>
        <p:grpSpPr bwMode="auto">
          <a:xfrm>
            <a:off x="34925" y="2916237"/>
            <a:ext cx="762000" cy="665163"/>
            <a:chOff x="3174" y="2656"/>
            <a:chExt cx="1549" cy="1351"/>
          </a:xfrm>
        </p:grpSpPr>
        <p:sp>
          <p:nvSpPr>
            <p:cNvPr id="75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AutoShape 10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0F6FC6">
                    <a:gamma/>
                    <a:shade val="46275"/>
                    <a:invGamma/>
                  </a:srgbClr>
                </a:gs>
                <a:gs pos="100000">
                  <a:srgbClr val="0F6FC6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8" name="Line 11"/>
          <p:cNvSpPr>
            <a:spLocks noChangeShapeType="1"/>
          </p:cNvSpPr>
          <p:nvPr/>
        </p:nvSpPr>
        <p:spPr bwMode="auto">
          <a:xfrm>
            <a:off x="685799" y="2438400"/>
            <a:ext cx="8077201" cy="0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790530" y="1853625"/>
            <a:ext cx="822372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ĐỒNG ĐẲNG – ĐỒNG PHÂN – DANH PHÁP</a:t>
            </a:r>
            <a:endParaRPr lang="vi-V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 Box 13"/>
          <p:cNvSpPr txBox="1">
            <a:spLocks noChangeArrowheads="1"/>
          </p:cNvSpPr>
          <p:nvPr/>
        </p:nvSpPr>
        <p:spPr bwMode="gray">
          <a:xfrm>
            <a:off x="255588" y="1828800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" name="Text Box 15"/>
          <p:cNvSpPr txBox="1">
            <a:spLocks noChangeArrowheads="1"/>
          </p:cNvSpPr>
          <p:nvPr/>
        </p:nvSpPr>
        <p:spPr bwMode="auto">
          <a:xfrm>
            <a:off x="755650" y="2921000"/>
            <a:ext cx="62547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TÍNH CHẤT VẬT LÍ</a:t>
            </a:r>
          </a:p>
        </p:txBody>
      </p:sp>
      <p:sp>
        <p:nvSpPr>
          <p:cNvPr id="83" name="Text Box 16"/>
          <p:cNvSpPr txBox="1">
            <a:spLocks noChangeArrowheads="1"/>
          </p:cNvSpPr>
          <p:nvPr/>
        </p:nvSpPr>
        <p:spPr bwMode="gray">
          <a:xfrm>
            <a:off x="214313" y="2933700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1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35338"/>
              </a:solidFill>
              <a:effectLst/>
              <a:uLnTx/>
              <a:uFillTx/>
            </a:endParaRPr>
          </a:p>
        </p:txBody>
      </p:sp>
      <p:pic>
        <p:nvPicPr>
          <p:cNvPr id="92" name="Picture 8" descr="1.png"/>
          <p:cNvPicPr>
            <a:picLocks noChangeAspect="1"/>
          </p:cNvPicPr>
          <p:nvPr/>
        </p:nvPicPr>
        <p:blipFill>
          <a:blip r:embed="rId4" cstate="print"/>
          <a:srcRect l="20313" t="43651" r="32813" b="41068"/>
          <a:stretch>
            <a:fillRect/>
          </a:stretch>
        </p:blipFill>
        <p:spPr bwMode="auto">
          <a:xfrm>
            <a:off x="0" y="609600"/>
            <a:ext cx="228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Rectangle 3"/>
          <p:cNvSpPr>
            <a:spLocks noChangeArrowheads="1"/>
          </p:cNvSpPr>
          <p:nvPr/>
        </p:nvSpPr>
        <p:spPr bwMode="auto">
          <a:xfrm>
            <a:off x="2743200" y="533400"/>
            <a:ext cx="3581400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 DUNG </a:t>
            </a:r>
          </a:p>
        </p:txBody>
      </p:sp>
      <p:pic>
        <p:nvPicPr>
          <p:cNvPr id="94" name="Picture 8" descr="1.png"/>
          <p:cNvPicPr>
            <a:picLocks noChangeAspect="1"/>
          </p:cNvPicPr>
          <p:nvPr/>
        </p:nvPicPr>
        <p:blipFill>
          <a:blip r:embed="rId4" cstate="print"/>
          <a:srcRect l="20313" t="43651" r="32813" b="41068"/>
          <a:stretch>
            <a:fillRect/>
          </a:stretch>
        </p:blipFill>
        <p:spPr bwMode="auto">
          <a:xfrm>
            <a:off x="6858000" y="609600"/>
            <a:ext cx="228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Group 7">
            <a:extLst>
              <a:ext uri="{FF2B5EF4-FFF2-40B4-BE49-F238E27FC236}">
                <a16:creationId xmlns:a16="http://schemas.microsoft.com/office/drawing/2014/main" id="{B3DBC52C-D7DE-4975-AA9D-04093EC4A78B}"/>
              </a:ext>
            </a:extLst>
          </p:cNvPr>
          <p:cNvGrpSpPr>
            <a:grpSpLocks/>
          </p:cNvGrpSpPr>
          <p:nvPr/>
        </p:nvGrpSpPr>
        <p:grpSpPr bwMode="auto">
          <a:xfrm>
            <a:off x="0" y="4038600"/>
            <a:ext cx="762000" cy="665163"/>
            <a:chOff x="3174" y="2656"/>
            <a:chExt cx="1549" cy="13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5" name="AutoShape 8">
              <a:extLst>
                <a:ext uri="{FF2B5EF4-FFF2-40B4-BE49-F238E27FC236}">
                  <a16:creationId xmlns:a16="http://schemas.microsoft.com/office/drawing/2014/main" id="{535F1A7B-17FA-47EA-A723-293ABF0076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AutoShape 9">
              <a:extLst>
                <a:ext uri="{FF2B5EF4-FFF2-40B4-BE49-F238E27FC236}">
                  <a16:creationId xmlns:a16="http://schemas.microsoft.com/office/drawing/2014/main" id="{D15BEFA2-C5DC-45A5-9CE7-B1D12DCED9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AutoShape 10">
              <a:extLst>
                <a:ext uri="{FF2B5EF4-FFF2-40B4-BE49-F238E27FC236}">
                  <a16:creationId xmlns:a16="http://schemas.microsoft.com/office/drawing/2014/main" id="{5D262782-54DF-4051-892F-5D6B025B3E6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Text Box 15">
            <a:extLst>
              <a:ext uri="{FF2B5EF4-FFF2-40B4-BE49-F238E27FC236}">
                <a16:creationId xmlns:a16="http://schemas.microsoft.com/office/drawing/2014/main" id="{9F73CCFD-59A4-4F67-A8D7-F2B83C61A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90" y="4043363"/>
            <a:ext cx="578839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TÍNH CHẤT HÓA HỌC</a:t>
            </a:r>
          </a:p>
        </p:txBody>
      </p:sp>
      <p:sp>
        <p:nvSpPr>
          <p:cNvPr id="41" name="Text Box 16">
            <a:extLst>
              <a:ext uri="{FF2B5EF4-FFF2-40B4-BE49-F238E27FC236}">
                <a16:creationId xmlns:a16="http://schemas.microsoft.com/office/drawing/2014/main" id="{20FC02C9-D074-4B50-9BB8-0386119A12B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2154" y="4056063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grpSp>
        <p:nvGrpSpPr>
          <p:cNvPr id="47" name="Group 7">
            <a:extLst>
              <a:ext uri="{FF2B5EF4-FFF2-40B4-BE49-F238E27FC236}">
                <a16:creationId xmlns:a16="http://schemas.microsoft.com/office/drawing/2014/main" id="{460854DE-AC73-446A-A3E9-61D3036B91F1}"/>
              </a:ext>
            </a:extLst>
          </p:cNvPr>
          <p:cNvGrpSpPr>
            <a:grpSpLocks/>
          </p:cNvGrpSpPr>
          <p:nvPr/>
        </p:nvGrpSpPr>
        <p:grpSpPr bwMode="auto">
          <a:xfrm>
            <a:off x="0" y="5085388"/>
            <a:ext cx="762000" cy="665163"/>
            <a:chOff x="3174" y="2656"/>
            <a:chExt cx="1549" cy="13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8" name="AutoShape 8">
              <a:extLst>
                <a:ext uri="{FF2B5EF4-FFF2-40B4-BE49-F238E27FC236}">
                  <a16:creationId xmlns:a16="http://schemas.microsoft.com/office/drawing/2014/main" id="{F704DA27-0B9C-45BD-B4F1-6B37ABFA9A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AutoShape 9">
              <a:extLst>
                <a:ext uri="{FF2B5EF4-FFF2-40B4-BE49-F238E27FC236}">
                  <a16:creationId xmlns:a16="http://schemas.microsoft.com/office/drawing/2014/main" id="{7F34CB52-51F2-41F5-A111-BCE7661177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AutoShape 10">
              <a:extLst>
                <a:ext uri="{FF2B5EF4-FFF2-40B4-BE49-F238E27FC236}">
                  <a16:creationId xmlns:a16="http://schemas.microsoft.com/office/drawing/2014/main" id="{B3D5757F-CD4F-46F6-A367-329E04988E1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2" name="Text Box 15">
            <a:extLst>
              <a:ext uri="{FF2B5EF4-FFF2-40B4-BE49-F238E27FC236}">
                <a16:creationId xmlns:a16="http://schemas.microsoft.com/office/drawing/2014/main" id="{9E4B9333-9608-4464-B129-57EF0DFA5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491" y="5090151"/>
            <a:ext cx="313055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ĐIỀU CHẾ</a:t>
            </a:r>
          </a:p>
        </p:txBody>
      </p:sp>
      <p:sp>
        <p:nvSpPr>
          <p:cNvPr id="53" name="Text Box 16">
            <a:extLst>
              <a:ext uri="{FF2B5EF4-FFF2-40B4-BE49-F238E27FC236}">
                <a16:creationId xmlns:a16="http://schemas.microsoft.com/office/drawing/2014/main" id="{67E0F8B4-B5F6-4BE9-9FF8-1AA397206AC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2154" y="5102851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56" name="Picture 27" descr="Hoja Carta2">
            <a:extLst>
              <a:ext uri="{FF2B5EF4-FFF2-40B4-BE49-F238E27FC236}">
                <a16:creationId xmlns:a16="http://schemas.microsoft.com/office/drawing/2014/main" id="{283C1473-0A87-49D9-9DDA-4DB060199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Slide Number Placeholder 26">
            <a:extLst>
              <a:ext uri="{FF2B5EF4-FFF2-40B4-BE49-F238E27FC236}">
                <a16:creationId xmlns:a16="http://schemas.microsoft.com/office/drawing/2014/main" id="{9FCCF7AD-4732-4B70-80ED-D80D419D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3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29CDCE3-0F29-4EBD-8D2B-45A29F22E1BD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Date Placeholder 27">
            <a:extLst>
              <a:ext uri="{FF2B5EF4-FFF2-40B4-BE49-F238E27FC236}">
                <a16:creationId xmlns:a16="http://schemas.microsoft.com/office/drawing/2014/main" id="{D6BFF583-0A48-41D0-85D8-0281EAFC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44" name="Line 11">
            <a:extLst>
              <a:ext uri="{FF2B5EF4-FFF2-40B4-BE49-F238E27FC236}">
                <a16:creationId xmlns:a16="http://schemas.microsoft.com/office/drawing/2014/main" id="{1E22E3C9-81D5-44E1-9491-8109F2E79B3F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799" y="3567712"/>
            <a:ext cx="8077201" cy="0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Line 11">
            <a:extLst>
              <a:ext uri="{FF2B5EF4-FFF2-40B4-BE49-F238E27FC236}">
                <a16:creationId xmlns:a16="http://schemas.microsoft.com/office/drawing/2014/main" id="{4E1C0398-197F-4CDF-BDB5-69B179F48B5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799" y="4656349"/>
            <a:ext cx="8077201" cy="0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Line 11">
            <a:extLst>
              <a:ext uri="{FF2B5EF4-FFF2-40B4-BE49-F238E27FC236}">
                <a16:creationId xmlns:a16="http://schemas.microsoft.com/office/drawing/2014/main" id="{784DECAF-23A5-4BBE-84CA-D31B9B50B4C5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799" y="5706974"/>
            <a:ext cx="8077201" cy="0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advClick="0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81000" y="1468396"/>
            <a:ext cx="8458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it-IT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khi học xong bài này, học sinh có khả năng:</a:t>
            </a:r>
          </a:p>
          <a:p>
            <a:pPr eaLnBrk="0" hangingPunct="0"/>
            <a:r>
              <a:rPr lang="vi-V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Hiểu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đặc điểm cấu tạo, đồng phân, tính chất v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ậ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 lý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tính chất hóa học của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endParaRPr lang="en-US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ợc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 phương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điều chế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85800" y="304800"/>
            <a:ext cx="7772400" cy="6172200"/>
            <a:chOff x="990600" y="1143000"/>
            <a:chExt cx="7772400" cy="6172200"/>
          </a:xfrm>
        </p:grpSpPr>
        <p:sp>
          <p:nvSpPr>
            <p:cNvPr id="17" name="Rounded Rectangle 16"/>
            <p:cNvSpPr/>
            <p:nvPr/>
          </p:nvSpPr>
          <p:spPr>
            <a:xfrm>
              <a:off x="990600" y="57150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524000" y="61722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721100" y="1143000"/>
              <a:ext cx="2159000" cy="762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7400" y="67056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53400" y="57150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7620000" y="62484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086600" y="67564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3373438" y="381000"/>
            <a:ext cx="226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3200"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46" descr="http://www.set-edu.com/web%20/images/english/target-mark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876800"/>
            <a:ext cx="1652588" cy="142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7" descr="Hoja Carta2">
            <a:extLst>
              <a:ext uri="{FF2B5EF4-FFF2-40B4-BE49-F238E27FC236}">
                <a16:creationId xmlns:a16="http://schemas.microsoft.com/office/drawing/2014/main" id="{CBEF650F-20CC-4294-AEE8-25E0E631F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Slide Number Placeholder 26">
            <a:extLst>
              <a:ext uri="{FF2B5EF4-FFF2-40B4-BE49-F238E27FC236}">
                <a16:creationId xmlns:a16="http://schemas.microsoft.com/office/drawing/2014/main" id="{D28EFD37-81B7-41A7-9123-2A7206CE7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4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504970-0108-4A3B-8504-887F04B7468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Date Placeholder 27">
            <a:extLst>
              <a:ext uri="{FF2B5EF4-FFF2-40B4-BE49-F238E27FC236}">
                <a16:creationId xmlns:a16="http://schemas.microsoft.com/office/drawing/2014/main" id="{495CE2F8-3417-4ECF-8DC2-0457CCF3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4800" y="1400373"/>
            <a:ext cx="861060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it-IT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khi học xong bài này, học sinh có khả năng:</a:t>
            </a:r>
          </a:p>
          <a:p>
            <a:pPr eaLnBrk="0" hangingPunct="0">
              <a:lnSpc>
                <a:spcPct val="150000"/>
              </a:lnSpc>
            </a:pPr>
            <a:r>
              <a:rPr lang="vi-V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Kỹ năng: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Phân biệt được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 các hi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rocacbon đã học.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Viết được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 trình hóa học minh họa tính chất của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685800" y="304800"/>
            <a:ext cx="7772400" cy="6324600"/>
            <a:chOff x="990600" y="1143000"/>
            <a:chExt cx="7772400" cy="6324600"/>
          </a:xfrm>
        </p:grpSpPr>
        <p:sp>
          <p:nvSpPr>
            <p:cNvPr id="21" name="Rounded Rectangle 20"/>
            <p:cNvSpPr/>
            <p:nvPr/>
          </p:nvSpPr>
          <p:spPr>
            <a:xfrm>
              <a:off x="990600" y="58674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24000" y="63246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21100" y="1143000"/>
              <a:ext cx="2159000" cy="762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057400" y="68580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53400" y="58674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620000" y="64008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086600" y="69088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3373438" y="381000"/>
            <a:ext cx="226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3200"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46" descr="http://www.set-edu.com/web%20/images/english/target-mark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9012" y="4876800"/>
            <a:ext cx="1652588" cy="142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7" descr="Hoja Carta2">
            <a:extLst>
              <a:ext uri="{FF2B5EF4-FFF2-40B4-BE49-F238E27FC236}">
                <a16:creationId xmlns:a16="http://schemas.microsoft.com/office/drawing/2014/main" id="{DE895EFC-B7D1-41C1-BB31-4739F8031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Slide Number Placeholder 26">
            <a:extLst>
              <a:ext uri="{FF2B5EF4-FFF2-40B4-BE49-F238E27FC236}">
                <a16:creationId xmlns:a16="http://schemas.microsoft.com/office/drawing/2014/main" id="{F92256AA-7449-4B18-BBD3-407C5D1F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5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FF95911-17F6-4044-91FA-4E2D925B3488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Date Placeholder 27">
            <a:extLst>
              <a:ext uri="{FF2B5EF4-FFF2-40B4-BE49-F238E27FC236}">
                <a16:creationId xmlns:a16="http://schemas.microsoft.com/office/drawing/2014/main" id="{E0A38990-EBB0-4E22-8811-D74587DD6C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4800" y="1371600"/>
            <a:ext cx="86106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it-IT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khi học xong bài này, người học có khả năng:</a:t>
            </a:r>
          </a:p>
          <a:p>
            <a:pPr eaLnBrk="0" hangingPunct="0">
              <a:lnSpc>
                <a:spcPct val="150000"/>
              </a:lnSpc>
            </a:pPr>
            <a:r>
              <a:rPr lang="vi-VN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Thái độ:</a:t>
            </a:r>
            <a:endParaRPr lang="en-US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 thích môn 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hóa 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 với mong muốn khám phá những kiến thức mới.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85800" y="304800"/>
            <a:ext cx="7772400" cy="5867400"/>
            <a:chOff x="990600" y="1143000"/>
            <a:chExt cx="7772400" cy="5867400"/>
          </a:xfrm>
        </p:grpSpPr>
        <p:sp>
          <p:nvSpPr>
            <p:cNvPr id="21" name="Rounded Rectangle 20"/>
            <p:cNvSpPr/>
            <p:nvPr/>
          </p:nvSpPr>
          <p:spPr>
            <a:xfrm>
              <a:off x="990600" y="54102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24000" y="58674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21100" y="1143000"/>
              <a:ext cx="2159000" cy="762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057400" y="64008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53400" y="54102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620000" y="59436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086600" y="64516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3373438" y="381000"/>
            <a:ext cx="226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3200"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46" descr="http://www.set-edu.com/web%20/images/english/target-mark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5212" y="4648200"/>
            <a:ext cx="1652588" cy="142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7" descr="Hoja Carta2">
            <a:extLst>
              <a:ext uri="{FF2B5EF4-FFF2-40B4-BE49-F238E27FC236}">
                <a16:creationId xmlns:a16="http://schemas.microsoft.com/office/drawing/2014/main" id="{FF76120F-6C6D-404D-B7A2-D7A75CF13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Slide Number Placeholder 26">
            <a:extLst>
              <a:ext uri="{FF2B5EF4-FFF2-40B4-BE49-F238E27FC236}">
                <a16:creationId xmlns:a16="http://schemas.microsoft.com/office/drawing/2014/main" id="{05A8C8AC-50EF-4079-9F9F-E1BB85786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00801"/>
            <a:ext cx="1371600" cy="381000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6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C376EE7-C939-4529-8109-E571A74CDBE3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Date Placeholder 27">
            <a:extLst>
              <a:ext uri="{FF2B5EF4-FFF2-40B4-BE49-F238E27FC236}">
                <a16:creationId xmlns:a16="http://schemas.microsoft.com/office/drawing/2014/main" id="{0F1B5F28-1EC4-4628-9E4F-4CCC1FA2B8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ĐỒNG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ĐẲNG – ĐỒNG PHÂN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DANH PHÁP</a:t>
            </a: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Picture 27" descr="Hoja Carta2">
            <a:extLst>
              <a:ext uri="{FF2B5EF4-FFF2-40B4-BE49-F238E27FC236}">
                <a16:creationId xmlns:a16="http://schemas.microsoft.com/office/drawing/2014/main" id="{BE59DA6B-F532-4D4E-97B6-A11819D5B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34957" y="6315235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Slide Number Placeholder 26">
            <a:extLst>
              <a:ext uri="{FF2B5EF4-FFF2-40B4-BE49-F238E27FC236}">
                <a16:creationId xmlns:a16="http://schemas.microsoft.com/office/drawing/2014/main" id="{15E61FEC-8A8B-43CE-935C-C0232265C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7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E80576-BD6C-4B3E-96D7-FF2525DC294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Date Placeholder 27">
            <a:extLst>
              <a:ext uri="{FF2B5EF4-FFF2-40B4-BE49-F238E27FC236}">
                <a16:creationId xmlns:a16="http://schemas.microsoft.com/office/drawing/2014/main" id="{A66578B7-5E85-47A9-B0C2-5EEE78472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04800" y="1550336"/>
            <a:ext cx="8458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+mj-lt"/>
              </a:rPr>
              <a:t>1.1. Đồng đẳng</a:t>
            </a:r>
          </a:p>
          <a:p>
            <a:r>
              <a:rPr lang="vi-VN" sz="2800" dirty="0">
                <a:latin typeface="+mj-lt"/>
              </a:rPr>
              <a:t>Axetilen (</a:t>
            </a:r>
            <a:r>
              <a:rPr lang="vi-VN" sz="2800" dirty="0" smtClean="0">
                <a:latin typeface="+mj-lt"/>
              </a:rPr>
              <a:t>CH</a:t>
            </a:r>
            <a:r>
              <a:rPr lang="en-US" sz="2800" dirty="0" smtClean="0">
                <a:latin typeface="+mj-lt"/>
              </a:rPr>
              <a:t> ≡ </a:t>
            </a:r>
            <a:r>
              <a:rPr lang="vi-VN" sz="2800" dirty="0" smtClean="0">
                <a:latin typeface="+mj-lt"/>
              </a:rPr>
              <a:t>CH</a:t>
            </a:r>
            <a:r>
              <a:rPr lang="vi-VN" sz="2800" dirty="0">
                <a:latin typeface="+mj-lt"/>
              </a:rPr>
              <a:t>) và các chất tiếp theo có công thức phân tử C</a:t>
            </a:r>
            <a:r>
              <a:rPr lang="vi-VN" sz="2800" baseline="-25000" dirty="0">
                <a:latin typeface="+mj-lt"/>
              </a:rPr>
              <a:t>3</a:t>
            </a:r>
            <a:r>
              <a:rPr lang="vi-VN" sz="2800" dirty="0">
                <a:latin typeface="+mj-lt"/>
              </a:rPr>
              <a:t>H</a:t>
            </a:r>
            <a:r>
              <a:rPr lang="vi-VN" sz="2800" baseline="-25000" dirty="0">
                <a:latin typeface="+mj-lt"/>
              </a:rPr>
              <a:t>4</a:t>
            </a:r>
            <a:r>
              <a:rPr lang="vi-VN" sz="2800" dirty="0">
                <a:latin typeface="+mj-lt"/>
              </a:rPr>
              <a:t>, C</a:t>
            </a:r>
            <a:r>
              <a:rPr lang="vi-VN" sz="2800" baseline="-25000" dirty="0">
                <a:latin typeface="+mj-lt"/>
              </a:rPr>
              <a:t>4</a:t>
            </a:r>
            <a:r>
              <a:rPr lang="vi-VN" sz="2800" dirty="0">
                <a:latin typeface="+mj-lt"/>
              </a:rPr>
              <a:t>H</a:t>
            </a:r>
            <a:r>
              <a:rPr lang="vi-VN" sz="2800" baseline="-25000" dirty="0">
                <a:latin typeface="+mj-lt"/>
              </a:rPr>
              <a:t>6</a:t>
            </a:r>
            <a:r>
              <a:rPr lang="vi-VN" sz="2800" dirty="0">
                <a:latin typeface="+mj-lt"/>
              </a:rPr>
              <a:t>,… có tính chất tương tự axetilen lập thành dãy đồng đẳng của axetilen được gọi là ankin.</a:t>
            </a:r>
          </a:p>
          <a:p>
            <a:endParaRPr lang="en-US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Công </a:t>
            </a:r>
            <a:r>
              <a:rPr lang="vi-VN" sz="2800" dirty="0">
                <a:latin typeface="+mj-lt"/>
              </a:rPr>
              <a:t>thức </a:t>
            </a:r>
            <a:r>
              <a:rPr lang="vi-VN" sz="2800" dirty="0" smtClean="0">
                <a:latin typeface="+mj-lt"/>
              </a:rPr>
              <a:t>chung: </a:t>
            </a:r>
            <a:r>
              <a:rPr lang="vi-VN" sz="2800" dirty="0">
                <a:latin typeface="+mj-lt"/>
              </a:rPr>
              <a:t>C</a:t>
            </a:r>
            <a:r>
              <a:rPr lang="vi-VN" sz="2800" baseline="-25000" dirty="0">
                <a:latin typeface="+mj-lt"/>
              </a:rPr>
              <a:t>n</a:t>
            </a:r>
            <a:r>
              <a:rPr lang="vi-VN" sz="2800" dirty="0">
                <a:latin typeface="+mj-lt"/>
              </a:rPr>
              <a:t>H</a:t>
            </a:r>
            <a:r>
              <a:rPr lang="vi-VN" sz="2800" baseline="-25000" dirty="0">
                <a:latin typeface="+mj-lt"/>
              </a:rPr>
              <a:t>2n-2</a:t>
            </a:r>
            <a:r>
              <a:rPr lang="vi-VN" sz="2800" dirty="0">
                <a:latin typeface="+mj-lt"/>
              </a:rPr>
              <a:t>  (</a:t>
            </a:r>
            <a:r>
              <a:rPr lang="vi-VN" sz="2800" dirty="0" smtClean="0">
                <a:latin typeface="+mj-lt"/>
              </a:rPr>
              <a:t>n</a:t>
            </a:r>
            <a:r>
              <a:rPr lang="en-US" sz="2800" dirty="0" smtClean="0">
                <a:latin typeface="+mj-lt"/>
              </a:rPr>
              <a:t> ≥ </a:t>
            </a:r>
            <a:r>
              <a:rPr lang="vi-VN" sz="2800" dirty="0" smtClean="0">
                <a:latin typeface="+mj-lt"/>
              </a:rPr>
              <a:t>2</a:t>
            </a:r>
            <a:r>
              <a:rPr lang="vi-VN" sz="2800" dirty="0">
                <a:latin typeface="+mj-lt"/>
              </a:rPr>
              <a:t>)            </a:t>
            </a:r>
          </a:p>
          <a:p>
            <a:r>
              <a:rPr lang="vi-VN" sz="2800" dirty="0">
                <a:latin typeface="+mj-lt"/>
              </a:rPr>
              <a:t>Ankin là những hydrocacbon không no có 1 liên kết </a:t>
            </a:r>
            <a:r>
              <a:rPr lang="vi-VN" sz="2800" dirty="0" smtClean="0">
                <a:latin typeface="+mj-lt"/>
              </a:rPr>
              <a:t>ba</a:t>
            </a:r>
            <a:r>
              <a:rPr lang="en-US" sz="2800" dirty="0" smtClean="0">
                <a:latin typeface="+mj-lt"/>
              </a:rPr>
              <a:t>   </a:t>
            </a:r>
            <a:r>
              <a:rPr lang="vi-VN" sz="2800" dirty="0" smtClean="0">
                <a:latin typeface="+mj-lt"/>
              </a:rPr>
              <a:t> (</a:t>
            </a:r>
            <a:r>
              <a:rPr lang="en-US" sz="2800" dirty="0" smtClean="0">
                <a:latin typeface="+mj-lt"/>
              </a:rPr>
              <a:t> ≡</a:t>
            </a:r>
            <a:r>
              <a:rPr lang="vi-VN" sz="2800" dirty="0" smtClean="0">
                <a:latin typeface="+mj-lt"/>
              </a:rPr>
              <a:t>) </a:t>
            </a:r>
            <a:r>
              <a:rPr lang="vi-VN" sz="2800" dirty="0">
                <a:latin typeface="+mj-lt"/>
              </a:rPr>
              <a:t>trong phân tử.</a:t>
            </a:r>
          </a:p>
        </p:txBody>
      </p:sp>
      <p:sp>
        <p:nvSpPr>
          <p:cNvPr id="35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/>
          <p:cNvSpPr>
            <a:spLocks noChangeArrowheads="1"/>
          </p:cNvSpPr>
          <p:nvPr/>
        </p:nvSpPr>
        <p:spPr bwMode="auto">
          <a:xfrm>
            <a:off x="0" y="114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ĐỒNG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ĐẲNG – ĐỒNG PHÂN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DANH PHÁP</a:t>
            </a: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Picture 27" descr="Hoja Carta2">
            <a:extLst>
              <a:ext uri="{FF2B5EF4-FFF2-40B4-BE49-F238E27FC236}">
                <a16:creationId xmlns:a16="http://schemas.microsoft.com/office/drawing/2014/main" id="{BE59DA6B-F532-4D4E-97B6-A11819D5B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Slide Number Placeholder 26">
            <a:extLst>
              <a:ext uri="{FF2B5EF4-FFF2-40B4-BE49-F238E27FC236}">
                <a16:creationId xmlns:a16="http://schemas.microsoft.com/office/drawing/2014/main" id="{15E61FEC-8A8B-43CE-935C-C0232265C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8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E80576-BD6C-4B3E-96D7-FF2525DC294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Date Placeholder 27">
            <a:extLst>
              <a:ext uri="{FF2B5EF4-FFF2-40B4-BE49-F238E27FC236}">
                <a16:creationId xmlns:a16="http://schemas.microsoft.com/office/drawing/2014/main" id="{A66578B7-5E85-47A9-B0C2-5EEE78472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85140" y="1015171"/>
            <a:ext cx="82778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Đồng </a:t>
            </a:r>
            <a:r>
              <a:rPr lang="pt-B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pt-BR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trở đi xuất hiện đồng phân.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Gồm: </a:t>
            </a:r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Đồng phân vị trí nối ba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- Đồng phân mạch cacbon.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618" y="2917816"/>
            <a:ext cx="5498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có 2 đồng phân ankin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/>
          <a:srcRect r="50182"/>
          <a:stretch/>
        </p:blipFill>
        <p:spPr>
          <a:xfrm>
            <a:off x="515620" y="3598461"/>
            <a:ext cx="6266180" cy="149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95900"/>
      </p:ext>
    </p:extLst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2322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ĐỒNG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ĐẲNG – ĐỒNG PHÂN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DANH PHÁP</a:t>
            </a: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Picture 27" descr="Hoja Carta2">
            <a:extLst>
              <a:ext uri="{FF2B5EF4-FFF2-40B4-BE49-F238E27FC236}">
                <a16:creationId xmlns:a16="http://schemas.microsoft.com/office/drawing/2014/main" id="{BE59DA6B-F532-4D4E-97B6-A11819D5B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Slide Number Placeholder 26">
            <a:extLst>
              <a:ext uri="{FF2B5EF4-FFF2-40B4-BE49-F238E27FC236}">
                <a16:creationId xmlns:a16="http://schemas.microsoft.com/office/drawing/2014/main" id="{15E61FEC-8A8B-43CE-935C-C0232265C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9</a:t>
            </a:fld>
            <a:r>
              <a:rPr lang="en-US" sz="16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/25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E80576-BD6C-4B3E-96D7-FF2525DC294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Date Placeholder 27">
            <a:extLst>
              <a:ext uri="{FF2B5EF4-FFF2-40B4-BE49-F238E27FC236}">
                <a16:creationId xmlns:a16="http://schemas.microsoft.com/office/drawing/2014/main" id="{A66578B7-5E85-47A9-B0C2-5EEE78472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85800" y="1028343"/>
            <a:ext cx="7772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1.3.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1.3.1.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ankyl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axetilen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61688" y="3048000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r="47551"/>
          <a:stretch/>
        </p:blipFill>
        <p:spPr>
          <a:xfrm>
            <a:off x="690880" y="3644793"/>
            <a:ext cx="7005320" cy="180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53783"/>
      </p:ext>
    </p:extLst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11909</TotalTime>
  <Words>1345</Words>
  <Application>Microsoft Office PowerPoint</Application>
  <PresentationFormat>On-screen Show (4:3)</PresentationFormat>
  <Paragraphs>258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SimSun</vt:lpstr>
      <vt:lpstr>Arial</vt:lpstr>
      <vt:lpstr>Calibri</vt:lpstr>
      <vt:lpstr>Perpetua</vt:lpstr>
      <vt:lpstr>Times New Roman</vt:lpstr>
      <vt:lpstr>Wingdings</vt:lpstr>
      <vt:lpstr>Office Theme</vt:lpstr>
      <vt:lpstr>Default Design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Amway 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lumia nokia</cp:lastModifiedBy>
  <cp:revision>229</cp:revision>
  <dcterms:created xsi:type="dcterms:W3CDTF">2011-10-11T04:02:09Z</dcterms:created>
  <dcterms:modified xsi:type="dcterms:W3CDTF">2019-04-08T14:41:53Z</dcterms:modified>
</cp:coreProperties>
</file>